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7" r:id="rId2"/>
    <p:sldId id="260" r:id="rId3"/>
    <p:sldId id="341" r:id="rId4"/>
    <p:sldId id="349" r:id="rId5"/>
    <p:sldId id="357" r:id="rId6"/>
    <p:sldId id="358" r:id="rId7"/>
    <p:sldId id="355" r:id="rId8"/>
    <p:sldId id="356" r:id="rId9"/>
    <p:sldId id="354" r:id="rId10"/>
    <p:sldId id="359" r:id="rId11"/>
    <p:sldId id="360" r:id="rId12"/>
    <p:sldId id="309" r:id="rId13"/>
    <p:sldId id="361" r:id="rId14"/>
    <p:sldId id="288" r:id="rId15"/>
  </p:sldIdLst>
  <p:sldSz cx="12192000" cy="6858000"/>
  <p:notesSz cx="6858000" cy="9144000"/>
  <p:embeddedFontLst>
    <p:embeddedFont>
      <p:font typeface="Noto Sans KR Black" panose="020B0600000101010101" charset="-127"/>
      <p:bold r:id="rId16"/>
    </p:embeddedFont>
    <p:embeddedFont>
      <p:font typeface="Gmarket Sans Bold" panose="02000000000000000000" pitchFamily="50" charset="-127"/>
      <p:regular r:id="rId17"/>
    </p:embeddedFont>
    <p:embeddedFont>
      <p:font typeface="G마켓 산스 TTF Bold" panose="02000000000000000000" pitchFamily="2" charset="-127"/>
      <p:bold r:id="rId18"/>
    </p:embeddedFont>
    <p:embeddedFont>
      <p:font typeface="G마켓 산스 TTF Medium" panose="02000000000000000000" pitchFamily="2" charset="-127"/>
      <p:regular r:id="rId19"/>
    </p:embeddedFont>
    <p:embeddedFont>
      <p:font typeface="KoPubWorld돋움체 Medium" panose="000006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211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252"/>
    <a:srgbClr val="FFEB33"/>
    <a:srgbClr val="FFFFFF"/>
    <a:srgbClr val="666666"/>
    <a:srgbClr val="3366FF"/>
    <a:srgbClr val="FF3300"/>
    <a:srgbClr val="1C43BE"/>
    <a:srgbClr val="204BD6"/>
    <a:srgbClr val="2D59DF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2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32" y="1104"/>
      </p:cViewPr>
      <p:guideLst>
        <p:guide orient="horz" pos="278"/>
        <p:guide pos="302"/>
        <p:guide pos="7378"/>
        <p:guide orient="horz" pos="4020"/>
        <p:guide orient="horz" pos="527"/>
        <p:guide orient="horz" pos="211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54E3E-1E68-4117-AB3F-334EE3C57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64BCD-2685-4EFB-BC1E-8CD0BA77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0A181-C1AD-4253-83EB-EDACDA7A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5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30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CF35-3502-4798-9F9B-918A00C20890}"/>
              </a:ext>
            </a:extLst>
          </p:cNvPr>
          <p:cNvSpPr/>
          <p:nvPr userDrawn="1"/>
        </p:nvSpPr>
        <p:spPr>
          <a:xfrm>
            <a:off x="-12291" y="0"/>
            <a:ext cx="12204291" cy="6858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B66EDC-5E2E-4D5C-9E61-47F674F23493}"/>
              </a:ext>
            </a:extLst>
          </p:cNvPr>
          <p:cNvSpPr/>
          <p:nvPr userDrawn="1"/>
        </p:nvSpPr>
        <p:spPr>
          <a:xfrm>
            <a:off x="0" y="1388961"/>
            <a:ext cx="12192000" cy="546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11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E15E559-814E-42EE-B57F-B16F230EE1A8}"/>
              </a:ext>
            </a:extLst>
          </p:cNvPr>
          <p:cNvSpPr/>
          <p:nvPr userDrawn="1"/>
        </p:nvSpPr>
        <p:spPr>
          <a:xfrm>
            <a:off x="-12291" y="0"/>
            <a:ext cx="12204291" cy="441323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9CB9A-9DFA-47D3-B493-322C104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9A05-6180-4156-9F6E-06287DE939E2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203A-A9AA-492A-AF8A-01F70B1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15C2A-63AE-4D87-A5F4-7FCBF694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24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503B2-17F3-4AA8-932D-B31C067A2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19A05-6180-4156-9F6E-06287DE939E2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23C95-5824-4291-AAB8-77B41CEB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747EB-50ED-44FD-BB4D-D9701951D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5C7D7-DAA4-40AC-931C-80BBA5EA5F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71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90575" y="2710518"/>
            <a:ext cx="3552423" cy="52615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Machine Learning Basics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F98A4B-411D-4428-B39F-5D0279518604}"/>
              </a:ext>
            </a:extLst>
          </p:cNvPr>
          <p:cNvCxnSpPr>
            <a:cxnSpLocks/>
          </p:cNvCxnSpPr>
          <p:nvPr/>
        </p:nvCxnSpPr>
        <p:spPr>
          <a:xfrm>
            <a:off x="490575" y="3401374"/>
            <a:ext cx="890000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D91625-3284-A583-87AC-B9B5EFFD2389}"/>
              </a:ext>
            </a:extLst>
          </p:cNvPr>
          <p:cNvSpPr txBox="1"/>
          <p:nvPr/>
        </p:nvSpPr>
        <p:spPr>
          <a:xfrm>
            <a:off x="9189213" y="6000706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System Software Lab. Seminar</a:t>
            </a:r>
            <a:endParaRPr lang="ko-KR" altLang="en-US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8F426-B9D7-66E6-D2F0-FFC11FFD9E1C}"/>
              </a:ext>
            </a:extLst>
          </p:cNvPr>
          <p:cNvSpPr txBox="1"/>
          <p:nvPr/>
        </p:nvSpPr>
        <p:spPr>
          <a:xfrm>
            <a:off x="479425" y="3361537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SeongJin</a:t>
            </a:r>
            <a:r>
              <a:rPr lang="en-US" altLang="ko-KR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Jang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A489A-55EE-CE43-4967-8151FB39561F}"/>
              </a:ext>
            </a:extLst>
          </p:cNvPr>
          <p:cNvSpPr txBox="1"/>
          <p:nvPr/>
        </p:nvSpPr>
        <p:spPr>
          <a:xfrm>
            <a:off x="9189213" y="5677859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2024.03.06. Wed.</a:t>
            </a:r>
            <a:endParaRPr lang="ko-KR" altLang="en-US" sz="16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81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26C73-AAC1-78F4-C4C3-2160FA2CA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B32250E-F4B8-F13E-FC0D-2209EABD4FC6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BE53E-FE21-05BC-08BA-01A3F8BF583E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10F29F-F348-1F85-B04C-48A3EDE93D35}"/>
              </a:ext>
            </a:extLst>
          </p:cNvPr>
          <p:cNvSpPr txBox="1"/>
          <p:nvPr/>
        </p:nvSpPr>
        <p:spPr>
          <a:xfrm>
            <a:off x="709525" y="3169409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Automatic Grouping of instances</a:t>
            </a: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인스턴스 간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Similarity, Distance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 정의 후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유사도를 파악하여 최대한 유사한 것 끼리 묶음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Feature Selection / Feature 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E925D-B743-1DB0-FEA0-1F90EB1D12E6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군집화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85538-F8AA-C3F9-1A1E-376C2D329C55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Basics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146" name="Picture 2" descr="Clustering in Machine Learning - GeeksforGeeks">
            <a:extLst>
              <a:ext uri="{FF2B5EF4-FFF2-40B4-BE49-F238E27FC236}">
                <a16:creationId xmlns:a16="http://schemas.microsoft.com/office/drawing/2014/main" id="{5758C265-A4F6-0207-E1B6-7B1065B9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595" y="2511929"/>
            <a:ext cx="4299519" cy="291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896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6A8F0-9B33-C7A0-84B5-734BEFA12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8F914C-9098-445B-B8E9-F4AA12113486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1D8737-7393-B694-6B95-BEDE0E2F6014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Dimensionality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1C91D-8FF0-D9A1-EFD1-5D7A72D54980}"/>
              </a:ext>
            </a:extLst>
          </p:cNvPr>
          <p:cNvSpPr txBox="1"/>
          <p:nvPr/>
        </p:nvSpPr>
        <p:spPr>
          <a:xfrm>
            <a:off x="709525" y="3234723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- 3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차원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예로 들면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분석을 용이하게 하기 위해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최적의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차원 평면을 찾아 냄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PCA (Principal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Component Analysis)</a:t>
            </a: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data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분산이 가장 큰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Axis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찾음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5D039-3AE6-C96A-9FE5-F8CED94E95DB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차원 축소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5E10E-0B41-0EA7-D605-6C68E299E668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Basics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170" name="Picture 2" descr="Introduction to Dimensionality Reduction - GeeksforGeeks">
            <a:extLst>
              <a:ext uri="{FF2B5EF4-FFF2-40B4-BE49-F238E27FC236}">
                <a16:creationId xmlns:a16="http://schemas.microsoft.com/office/drawing/2014/main" id="{4760A910-62AE-7FE5-F012-F2D8C85B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4411"/>
            <a:ext cx="51530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994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D2B3C0-6F1A-4D9C-8812-7FE3A157F887}"/>
              </a:ext>
            </a:extLst>
          </p:cNvPr>
          <p:cNvSpPr/>
          <p:nvPr/>
        </p:nvSpPr>
        <p:spPr>
          <a:xfrm>
            <a:off x="3634242" y="668828"/>
            <a:ext cx="4923516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13DA8-5978-41B8-92C5-8648D224A092}"/>
              </a:ext>
            </a:extLst>
          </p:cNvPr>
          <p:cNvSpPr txBox="1"/>
          <p:nvPr/>
        </p:nvSpPr>
        <p:spPr>
          <a:xfrm>
            <a:off x="4419864" y="1184605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Conclusion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A4420-8BD2-4399-BA5C-8C87CBAB390A}"/>
              </a:ext>
            </a:extLst>
          </p:cNvPr>
          <p:cNvSpPr txBox="1"/>
          <p:nvPr/>
        </p:nvSpPr>
        <p:spPr>
          <a:xfrm>
            <a:off x="4441934" y="3140176"/>
            <a:ext cx="3308132" cy="20506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sz="36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181B87-3531-4DA3-90B0-AB37FDA953C1}"/>
              </a:ext>
            </a:extLst>
          </p:cNvPr>
          <p:cNvCxnSpPr>
            <a:cxnSpLocks/>
          </p:cNvCxnSpPr>
          <p:nvPr/>
        </p:nvCxnSpPr>
        <p:spPr>
          <a:xfrm>
            <a:off x="4697131" y="1952884"/>
            <a:ext cx="2826313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05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E240-A91C-5681-9CC3-3A5B316EF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1B6715-55D8-101F-CFC2-C68F0DF41D8F}"/>
              </a:ext>
            </a:extLst>
          </p:cNvPr>
          <p:cNvSpPr/>
          <p:nvPr/>
        </p:nvSpPr>
        <p:spPr>
          <a:xfrm>
            <a:off x="1221205" y="668828"/>
            <a:ext cx="9749590" cy="5377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5655C-4326-88D1-8093-51A62817DC58}"/>
              </a:ext>
            </a:extLst>
          </p:cNvPr>
          <p:cNvSpPr txBox="1"/>
          <p:nvPr/>
        </p:nvSpPr>
        <p:spPr>
          <a:xfrm>
            <a:off x="833095" y="1161928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Trivia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8EEBE-7722-5960-67DB-A681C1C2FE7D}"/>
              </a:ext>
            </a:extLst>
          </p:cNvPr>
          <p:cNvSpPr txBox="1"/>
          <p:nvPr/>
        </p:nvSpPr>
        <p:spPr>
          <a:xfrm>
            <a:off x="2287625" y="2962928"/>
            <a:ext cx="3308132" cy="20506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**</a:t>
            </a:r>
          </a:p>
          <a:p>
            <a:pPr algn="ctr">
              <a:lnSpc>
                <a:spcPct val="110000"/>
              </a:lnSpc>
            </a:pP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석사 과정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03.06.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기준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일차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b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b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</a:b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??? :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행복한 대학원으로 오세요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2C99707-2BA2-61CE-9026-BC71A84AE0A1}"/>
              </a:ext>
            </a:extLst>
          </p:cNvPr>
          <p:cNvCxnSpPr>
            <a:cxnSpLocks/>
          </p:cNvCxnSpPr>
          <p:nvPr/>
        </p:nvCxnSpPr>
        <p:spPr>
          <a:xfrm>
            <a:off x="1221205" y="1930207"/>
            <a:ext cx="2576052" cy="0"/>
          </a:xfrm>
          <a:prstGeom prst="line">
            <a:avLst/>
          </a:prstGeom>
          <a:ln w="1270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2D2A72-1F88-47E4-59B0-364249FF5B24}"/>
              </a:ext>
            </a:extLst>
          </p:cNvPr>
          <p:cNvGrpSpPr/>
          <p:nvPr/>
        </p:nvGrpSpPr>
        <p:grpSpPr>
          <a:xfrm>
            <a:off x="6662176" y="811702"/>
            <a:ext cx="3926902" cy="5067512"/>
            <a:chOff x="6662176" y="811702"/>
            <a:chExt cx="3926902" cy="506751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C879F15-90FB-936F-AB7D-3785087AF45F}"/>
                </a:ext>
              </a:extLst>
            </p:cNvPr>
            <p:cNvGrpSpPr/>
            <p:nvPr/>
          </p:nvGrpSpPr>
          <p:grpSpPr>
            <a:xfrm>
              <a:off x="6662176" y="811702"/>
              <a:ext cx="3926902" cy="5067512"/>
              <a:chOff x="4347918" y="1184605"/>
              <a:chExt cx="3496163" cy="451166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699B874-115C-292E-A09E-60266565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04"/>
              <a:stretch/>
            </p:blipFill>
            <p:spPr>
              <a:xfrm>
                <a:off x="4347918" y="1184605"/>
                <a:ext cx="3496163" cy="4511661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2B5C5B-265F-DA4C-D47B-7FBCF0932B33}"/>
                  </a:ext>
                </a:extLst>
              </p:cNvPr>
              <p:cNvSpPr/>
              <p:nvPr/>
            </p:nvSpPr>
            <p:spPr>
              <a:xfrm>
                <a:off x="5437414" y="1698171"/>
                <a:ext cx="2163536" cy="334735"/>
              </a:xfrm>
              <a:prstGeom prst="rect">
                <a:avLst/>
              </a:prstGeom>
              <a:solidFill>
                <a:srgbClr val="FFEB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9152C06-17C8-28DC-73ED-2269FFD6CB39}"/>
                </a:ext>
              </a:extLst>
            </p:cNvPr>
            <p:cNvSpPr/>
            <p:nvPr/>
          </p:nvSpPr>
          <p:spPr>
            <a:xfrm>
              <a:off x="7836918" y="3878036"/>
              <a:ext cx="792734" cy="220435"/>
            </a:xfrm>
            <a:prstGeom prst="rect">
              <a:avLst/>
            </a:prstGeom>
            <a:solidFill>
              <a:srgbClr val="5352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614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5CAC91-C18B-462D-A637-99DF5AD8DD2B}"/>
              </a:ext>
            </a:extLst>
          </p:cNvPr>
          <p:cNvSpPr/>
          <p:nvPr/>
        </p:nvSpPr>
        <p:spPr>
          <a:xfrm rot="18900000">
            <a:off x="4392347" y="1966852"/>
            <a:ext cx="5026803" cy="9201952"/>
          </a:xfrm>
          <a:prstGeom prst="rect">
            <a:avLst/>
          </a:prstGeom>
          <a:solidFill>
            <a:srgbClr val="1C4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7CB6238-52FA-4944-BDEB-C2847BE8BED2}"/>
              </a:ext>
            </a:extLst>
          </p:cNvPr>
          <p:cNvSpPr/>
          <p:nvPr/>
        </p:nvSpPr>
        <p:spPr>
          <a:xfrm>
            <a:off x="1117854" y="775018"/>
            <a:ext cx="5023412" cy="5023412"/>
          </a:xfrm>
          <a:prstGeom prst="ellipse">
            <a:avLst/>
          </a:prstGeom>
          <a:gradFill flip="none" rotWithShape="1">
            <a:gsLst>
              <a:gs pos="65000">
                <a:schemeClr val="accent1">
                  <a:lumMod val="5000"/>
                  <a:lumOff val="95000"/>
                </a:schemeClr>
              </a:gs>
              <a:gs pos="100000">
                <a:srgbClr val="3366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FB556-FCF8-4E5B-9EA5-54DA03EFF8B4}"/>
              </a:ext>
            </a:extLst>
          </p:cNvPr>
          <p:cNvSpPr txBox="1"/>
          <p:nvPr/>
        </p:nvSpPr>
        <p:spPr>
          <a:xfrm>
            <a:off x="2017689" y="2413979"/>
            <a:ext cx="2600155" cy="101502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Light" panose="00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3454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B05521-A446-40EC-9B70-F66C3BCED5C2}"/>
              </a:ext>
            </a:extLst>
          </p:cNvPr>
          <p:cNvSpPr txBox="1"/>
          <p:nvPr/>
        </p:nvSpPr>
        <p:spPr>
          <a:xfrm>
            <a:off x="362964" y="441325"/>
            <a:ext cx="4474964" cy="78732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market Sans Bold" panose="02000000000000000000" pitchFamily="2" charset="-128"/>
                <a:ea typeface="Gmarket Sans Bold" panose="02000000000000000000" pitchFamily="2" charset="-128"/>
              </a:rPr>
              <a:t>Contents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54B3DB-6DDD-423C-82BE-94CCA817FFBB}"/>
              </a:ext>
            </a:extLst>
          </p:cNvPr>
          <p:cNvSpPr txBox="1"/>
          <p:nvPr/>
        </p:nvSpPr>
        <p:spPr>
          <a:xfrm>
            <a:off x="362964" y="5283474"/>
            <a:ext cx="2692752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돋움체 Light" panose="00000300000000000000" pitchFamily="2" charset="-127"/>
              </a:rPr>
              <a:t>Conclusion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  <a:cs typeface="KoPubWorld돋움체 Light" panose="000003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C7F7D3-45CE-4D69-BE54-30DD657A2941}"/>
              </a:ext>
            </a:extLst>
          </p:cNvPr>
          <p:cNvCxnSpPr>
            <a:cxnSpLocks/>
          </p:cNvCxnSpPr>
          <p:nvPr/>
        </p:nvCxnSpPr>
        <p:spPr>
          <a:xfrm>
            <a:off x="485000" y="4486751"/>
            <a:ext cx="11222000" cy="0"/>
          </a:xfrm>
          <a:prstGeom prst="line">
            <a:avLst/>
          </a:prstGeom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ADCEC2-53AC-9B6E-B153-69F95B1019B7}"/>
              </a:ext>
            </a:extLst>
          </p:cNvPr>
          <p:cNvSpPr txBox="1"/>
          <p:nvPr/>
        </p:nvSpPr>
        <p:spPr>
          <a:xfrm>
            <a:off x="8171973" y="5227178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정리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B288B-19C3-7FA8-F05C-75AB9FFCA696}"/>
              </a:ext>
            </a:extLst>
          </p:cNvPr>
          <p:cNvSpPr txBox="1"/>
          <p:nvPr/>
        </p:nvSpPr>
        <p:spPr>
          <a:xfrm>
            <a:off x="362964" y="2696793"/>
            <a:ext cx="2692752" cy="53111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  <a:cs typeface="KoPubWorld돋움체 Light" panose="00000300000000000000" pitchFamily="2" charset="-127"/>
              </a:rPr>
              <a:t>ML Basics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market Sans Bold" panose="02000000000000000000" pitchFamily="2" charset="-128"/>
              <a:ea typeface="Gmarket Sans Bold" panose="02000000000000000000" pitchFamily="2" charset="-128"/>
              <a:cs typeface="KoPubWorld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21B06-13BF-5CBD-3D70-5D93E88C71AB}"/>
              </a:ext>
            </a:extLst>
          </p:cNvPr>
          <p:cNvSpPr txBox="1"/>
          <p:nvPr/>
        </p:nvSpPr>
        <p:spPr>
          <a:xfrm>
            <a:off x="8171973" y="2640497"/>
            <a:ext cx="3663890" cy="58741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ML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분야 및 용어 소개</a:t>
            </a: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78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B4C40FC-8079-42BF-8950-33D9D94F8C40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Basics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6DADD-1CB8-86C3-9ABD-1AB5D8816F2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94BE8-6B85-3C33-12A4-DE32BF7DCCC1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Categories of ML problems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6A603BF-71DD-EB1C-4CCA-88806ECF7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97625"/>
              </p:ext>
            </p:extLst>
          </p:nvPr>
        </p:nvGraphicFramePr>
        <p:xfrm>
          <a:off x="1615620" y="2205565"/>
          <a:ext cx="8385629" cy="3443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6407">
                  <a:extLst>
                    <a:ext uri="{9D8B030D-6E8A-4147-A177-3AD203B41FA5}">
                      <a16:colId xmlns:a16="http://schemas.microsoft.com/office/drawing/2014/main" val="3160859925"/>
                    </a:ext>
                  </a:extLst>
                </a:gridCol>
                <a:gridCol w="2034269">
                  <a:extLst>
                    <a:ext uri="{9D8B030D-6E8A-4147-A177-3AD203B41FA5}">
                      <a16:colId xmlns:a16="http://schemas.microsoft.com/office/drawing/2014/main" val="2337552135"/>
                    </a:ext>
                  </a:extLst>
                </a:gridCol>
                <a:gridCol w="2034269">
                  <a:extLst>
                    <a:ext uri="{9D8B030D-6E8A-4147-A177-3AD203B41FA5}">
                      <a16:colId xmlns:a16="http://schemas.microsoft.com/office/drawing/2014/main" val="3541725324"/>
                    </a:ext>
                  </a:extLst>
                </a:gridCol>
                <a:gridCol w="2220684">
                  <a:extLst>
                    <a:ext uri="{9D8B030D-6E8A-4147-A177-3AD203B41FA5}">
                      <a16:colId xmlns:a16="http://schemas.microsoft.com/office/drawing/2014/main" val="1403319572"/>
                    </a:ext>
                  </a:extLst>
                </a:gridCol>
              </a:tblGrid>
              <a:tr h="96217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Supervised</a:t>
                      </a:r>
                      <a:b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Learning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Unsupervised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Learning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Reinforcement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Learning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532690"/>
                  </a:ext>
                </a:extLst>
              </a:tr>
              <a:tr h="1240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Discrete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Classification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Clustering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Discrete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Action Space Agent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1238878"/>
                  </a:ext>
                </a:extLst>
              </a:tr>
              <a:tr h="1240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Continuous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Regression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Dimensionality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Reduction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Continuous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Action Space Agent</a:t>
                      </a:r>
                      <a:endParaRPr lang="ko-KR" altLang="en-US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969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66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266DADD-1CB8-86C3-9ABD-1AB5D8816F2B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94BE8-6B85-3C33-12A4-DE32BF7DCCC1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Supervised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ECFD5-D542-EBAC-1A74-B38BEFA18E55}"/>
              </a:ext>
            </a:extLst>
          </p:cNvPr>
          <p:cNvSpPr txBox="1"/>
          <p:nvPr/>
        </p:nvSpPr>
        <p:spPr>
          <a:xfrm>
            <a:off x="709525" y="3580915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Labeling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된 데이터를 사용하여 모델을 학습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예측해야 하는 값과 비슷한 정답을 미리 알려 줌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35D5D-9408-0B2C-50EB-99380C91E7C1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지도 학습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71159-2F19-2894-23E8-F50B64F1B7DA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Basics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28" name="Picture 4" descr="Supervised and Unsupervised learning - GeeksforGeeks">
            <a:extLst>
              <a:ext uri="{FF2B5EF4-FFF2-40B4-BE49-F238E27FC236}">
                <a16:creationId xmlns:a16="http://schemas.microsoft.com/office/drawing/2014/main" id="{CE983517-2200-2675-6DF2-DB924098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359" y="1867148"/>
            <a:ext cx="6901733" cy="416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2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8A6B6-256E-4E3B-2A87-B12ABC52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A588B22-FA37-0C52-7308-988EA3507D65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99229-F33A-02D0-3721-26BBEDCDA682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Unsupervised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024A-E60A-E809-4682-0770B666C8B5}"/>
              </a:ext>
            </a:extLst>
          </p:cNvPr>
          <p:cNvSpPr txBox="1"/>
          <p:nvPr/>
        </p:nvSpPr>
        <p:spPr>
          <a:xfrm>
            <a:off x="709525" y="3580915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가공되지 않은 입력 데이터를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모델이 알아서 처리하여 결과값을 도출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9976C-C4C6-A76E-0627-626A7D66181D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 지도 학습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0B1DE-6E9D-FCC2-CB38-AFA3E744C284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Basics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098" name="Picture 2" descr="Unsupervised Learning - GeeksforGeeks">
            <a:extLst>
              <a:ext uri="{FF2B5EF4-FFF2-40B4-BE49-F238E27FC236}">
                <a16:creationId xmlns:a16="http://schemas.microsoft.com/office/drawing/2014/main" id="{596774FE-DACD-E0D5-BE51-79AB08179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97" y="2645228"/>
            <a:ext cx="7176669" cy="266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79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B30E7-0CCD-6DA8-D637-7391B9D19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80600A-28C7-9328-F468-6684F1A1B547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5F0855-DC4E-38D8-E9A7-9908690004ED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Reinforcement</a:t>
            </a:r>
            <a:r>
              <a:rPr lang="ko-KR" altLang="en-US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41762-8A08-950F-DB85-7B2493EEF924}"/>
              </a:ext>
            </a:extLst>
          </p:cNvPr>
          <p:cNvSpPr txBox="1"/>
          <p:nvPr/>
        </p:nvSpPr>
        <p:spPr>
          <a:xfrm>
            <a:off x="709525" y="2935937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입력 값에 대한 결과값을 도출하는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지도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 지도 학습과 달리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상태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 값을 사용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State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Action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통해 새로운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State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업데이트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업데이트 된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State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향상된 값인지 저하된 값인지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Reward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함수를 통해 다시 피드백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55556-18A4-5F38-0757-7D1138BED855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강화 학습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E4921-20B8-7F12-843A-8DCB6AF52F03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Basics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122" name="Picture 2" descr="Reinforcement Learning 101. Learn the essentials of Reinforcement… | by  Shweta Bhatt | Towards Data Science">
            <a:extLst>
              <a:ext uri="{FF2B5EF4-FFF2-40B4-BE49-F238E27FC236}">
                <a16:creationId xmlns:a16="http://schemas.microsoft.com/office/drawing/2014/main" id="{8ACF64E4-19C9-7B97-9CBF-8B72664D6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39" y="2840141"/>
            <a:ext cx="5255136" cy="202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70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A148E-C7A2-87EA-5852-7CFB56B20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1EBC8D-26D6-A154-3224-66FF5EAA6049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F1E0D-EE2E-91E5-C750-C38D77474ED3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E0CB6-9185-3E62-D61C-753F0DFC3DFD}"/>
              </a:ext>
            </a:extLst>
          </p:cNvPr>
          <p:cNvSpPr txBox="1"/>
          <p:nvPr/>
        </p:nvSpPr>
        <p:spPr>
          <a:xfrm>
            <a:off x="734018" y="3241222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X,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주어짐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예측하는 값이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Discrete Space</a:t>
            </a: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학습이 완료된 모델은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결국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Decision Boundary, “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결정 경계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”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학습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8EFC9-8D16-7FB8-7527-924F3FAE183C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분류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BDD34-F40A-75B8-2ECD-FC86A027C4F7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Basics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078" name="Picture 6" descr="ML06: Intro to Multi-class Classification | by Vaibhav Malhotra | Analytics  Vidhya | Medium">
            <a:extLst>
              <a:ext uri="{FF2B5EF4-FFF2-40B4-BE49-F238E27FC236}">
                <a16:creationId xmlns:a16="http://schemas.microsoft.com/office/drawing/2014/main" id="{3D4777F3-0C9D-642C-4FFF-8896392EE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474" y="2284747"/>
            <a:ext cx="6189437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9B6AA-ABD1-511F-351F-D355B5C3D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1BE97C7-0782-C0CE-99E0-E1C5D3A2C0A1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702674-18B9-3DE1-2365-7AE7DC03C364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10071-6103-DA25-2A35-FDFC2793F2C1}"/>
              </a:ext>
            </a:extLst>
          </p:cNvPr>
          <p:cNvSpPr txBox="1"/>
          <p:nvPr/>
        </p:nvSpPr>
        <p:spPr>
          <a:xfrm>
            <a:off x="734018" y="3429000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개와 고양이를 분류하는 문제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사전에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Labeling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된 개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고양이 이미지 사용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모델에게 학습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91940-9841-0084-995C-2A8C319A3853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분류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1AD5F-AA64-AECB-D356-EC73D9E1EEEB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Basics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076" name="Picture 4" descr="Detroit become Detroit : r/memes">
            <a:extLst>
              <a:ext uri="{FF2B5EF4-FFF2-40B4-BE49-F238E27FC236}">
                <a16:creationId xmlns:a16="http://schemas.microsoft.com/office/drawing/2014/main" id="{E4C6174A-F996-0C08-B23F-F044D73DC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306" y="1909973"/>
            <a:ext cx="3888889" cy="385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0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381C1-CC9D-811D-2D82-3D1E7B42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5F1ABE-6A8B-7052-4553-923C63020C05}"/>
              </a:ext>
            </a:extLst>
          </p:cNvPr>
          <p:cNvSpPr txBox="1"/>
          <p:nvPr/>
        </p:nvSpPr>
        <p:spPr>
          <a:xfrm>
            <a:off x="9233355" y="6217431"/>
            <a:ext cx="2513911" cy="52615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2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0" dist="381000" dir="2700000" algn="tl" rotWithShape="0">
                    <a:prstClr val="black">
                      <a:alpha val="2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endParaRPr lang="ko-KR" altLang="en-US" sz="1200" b="1" spc="-10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0" dist="381000" dir="2700000" algn="tl" rotWithShape="0">
                  <a:prstClr val="black">
                    <a:alpha val="20000"/>
                  </a:prst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61CBC-9A1C-06C0-E39D-45CB96259DF9}"/>
              </a:ext>
            </a:extLst>
          </p:cNvPr>
          <p:cNvSpPr txBox="1"/>
          <p:nvPr/>
        </p:nvSpPr>
        <p:spPr>
          <a:xfrm>
            <a:off x="374789" y="850673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9D98E-6E25-6D5B-C317-633881E93D66}"/>
              </a:ext>
            </a:extLst>
          </p:cNvPr>
          <p:cNvSpPr txBox="1"/>
          <p:nvPr/>
        </p:nvSpPr>
        <p:spPr>
          <a:xfrm>
            <a:off x="709525" y="2854294"/>
            <a:ext cx="2087258" cy="734213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X,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주어짐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f(x)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찾는 문제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 값이 실제 값과 최대한 맞아 떨어지도록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Parameter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조정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선형 회귀 </a:t>
            </a:r>
            <a:r>
              <a:rPr lang="en-US" altLang="ko-KR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비선형 회귀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6D9F-4DB9-7F43-D1BC-B80871DCAB94}"/>
              </a:ext>
            </a:extLst>
          </p:cNvPr>
          <p:cNvSpPr txBox="1"/>
          <p:nvPr/>
        </p:nvSpPr>
        <p:spPr>
          <a:xfrm>
            <a:off x="374789" y="1330218"/>
            <a:ext cx="4321175" cy="5797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회귀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1FA12-A77E-D475-E2AA-24CE7803EB5B}"/>
              </a:ext>
            </a:extLst>
          </p:cNvPr>
          <p:cNvSpPr txBox="1"/>
          <p:nvPr/>
        </p:nvSpPr>
        <p:spPr>
          <a:xfrm>
            <a:off x="8444193" y="761816"/>
            <a:ext cx="3352272" cy="66861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3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66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Basics</a:t>
            </a:r>
            <a:endParaRPr lang="ko-KR" altLang="en-US" sz="3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66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50" name="Picture 2" descr="002 Machine Learning - Linear Regression Models - Master Data Science  18.07.2022">
            <a:extLst>
              <a:ext uri="{FF2B5EF4-FFF2-40B4-BE49-F238E27FC236}">
                <a16:creationId xmlns:a16="http://schemas.microsoft.com/office/drawing/2014/main" id="{8AA7DFE5-2B25-0321-77D0-822177B0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160857"/>
            <a:ext cx="4857652" cy="332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78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6427</TotalTime>
  <Words>344</Words>
  <Application>Microsoft Office PowerPoint</Application>
  <PresentationFormat>와이드스크린</PresentationFormat>
  <Paragraphs>108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G마켓 산스 TTF Medium</vt:lpstr>
      <vt:lpstr>G마켓 산스 TTF Bold</vt:lpstr>
      <vt:lpstr>Gmarket Sans Bold</vt:lpstr>
      <vt:lpstr>KoPubWorld돋움체 Medium</vt:lpstr>
      <vt:lpstr>Noto Sans KR Black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장성진</cp:lastModifiedBy>
  <cp:revision>101</cp:revision>
  <dcterms:created xsi:type="dcterms:W3CDTF">2021-09-01T08:44:20Z</dcterms:created>
  <dcterms:modified xsi:type="dcterms:W3CDTF">2024-03-06T09:06:27Z</dcterms:modified>
</cp:coreProperties>
</file>